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3"/>
  </p:handoutMasterIdLst>
  <p:sldIdLst>
    <p:sldId id="256" r:id="rId2"/>
  </p:sldIdLst>
  <p:sldSz cx="9601200" cy="12801600" type="A3"/>
  <p:notesSz cx="7034213" cy="10164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37" d="100"/>
          <a:sy n="37" d="100"/>
        </p:scale>
        <p:origin x="2112" y="234"/>
      </p:cViewPr>
      <p:guideLst/>
    </p:cSldViewPr>
  </p:slideViewPr>
  <p:notesTextViewPr>
    <p:cViewPr>
      <p:scale>
        <a:sx n="1" d="1"/>
        <a:sy n="1" d="1"/>
      </p:scale>
      <p:origin x="0" y="0"/>
    </p:cViewPr>
  </p:notesTextViewPr>
  <p:notesViewPr>
    <p:cSldViewPr snapToGrid="0">
      <p:cViewPr varScale="1">
        <p:scale>
          <a:sx n="64" d="100"/>
          <a:sy n="64" d="100"/>
        </p:scale>
        <p:origin x="2408" y="56"/>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4639F76-D997-69E0-CDEB-15E8B17AF974}"/>
              </a:ext>
            </a:extLst>
          </p:cNvPr>
          <p:cNvSpPr>
            <a:spLocks noGrp="1"/>
          </p:cNvSpPr>
          <p:nvPr>
            <p:ph type="hdr" sz="quarter"/>
          </p:nvPr>
        </p:nvSpPr>
        <p:spPr>
          <a:xfrm>
            <a:off x="1" y="2"/>
            <a:ext cx="3048159" cy="510003"/>
          </a:xfrm>
          <a:prstGeom prst="rect">
            <a:avLst/>
          </a:prstGeom>
        </p:spPr>
        <p:txBody>
          <a:bodyPr vert="horz" lIns="98268" tIns="49134" rIns="98268" bIns="49134" rtlCol="0"/>
          <a:lstStyle>
            <a:lvl1pPr algn="l">
              <a:defRPr sz="1300"/>
            </a:lvl1pPr>
          </a:lstStyle>
          <a:p>
            <a:endParaRPr kumimoji="1" lang="ja-JP" altLang="en-US" dirty="0"/>
          </a:p>
        </p:txBody>
      </p:sp>
      <p:sp>
        <p:nvSpPr>
          <p:cNvPr id="3" name="日付プレースホルダー 2">
            <a:extLst>
              <a:ext uri="{FF2B5EF4-FFF2-40B4-BE49-F238E27FC236}">
                <a16:creationId xmlns:a16="http://schemas.microsoft.com/office/drawing/2014/main" id="{3D6A50A4-7DD4-FB3F-275A-201BBF600775}"/>
              </a:ext>
            </a:extLst>
          </p:cNvPr>
          <p:cNvSpPr>
            <a:spLocks noGrp="1"/>
          </p:cNvSpPr>
          <p:nvPr>
            <p:ph type="dt" sz="quarter" idx="1"/>
          </p:nvPr>
        </p:nvSpPr>
        <p:spPr>
          <a:xfrm>
            <a:off x="3984427" y="2"/>
            <a:ext cx="3048159" cy="510003"/>
          </a:xfrm>
          <a:prstGeom prst="rect">
            <a:avLst/>
          </a:prstGeom>
        </p:spPr>
        <p:txBody>
          <a:bodyPr vert="horz" lIns="98268" tIns="49134" rIns="98268" bIns="49134" rtlCol="0"/>
          <a:lstStyle>
            <a:lvl1pPr algn="r">
              <a:defRPr sz="1300"/>
            </a:lvl1pPr>
          </a:lstStyle>
          <a:p>
            <a:fld id="{8FEC8796-5FA3-4206-A700-41FBA27ADC3E}" type="datetimeFigureOut">
              <a:rPr kumimoji="1" lang="ja-JP" altLang="en-US" smtClean="0"/>
              <a:t>2025/1/23</a:t>
            </a:fld>
            <a:endParaRPr kumimoji="1" lang="ja-JP" altLang="en-US"/>
          </a:p>
        </p:txBody>
      </p:sp>
      <p:sp>
        <p:nvSpPr>
          <p:cNvPr id="4" name="フッター プレースホルダー 3">
            <a:extLst>
              <a:ext uri="{FF2B5EF4-FFF2-40B4-BE49-F238E27FC236}">
                <a16:creationId xmlns:a16="http://schemas.microsoft.com/office/drawing/2014/main" id="{E1E00CA2-C3E0-3FE8-1424-4A09EB8428CE}"/>
              </a:ext>
            </a:extLst>
          </p:cNvPr>
          <p:cNvSpPr>
            <a:spLocks noGrp="1"/>
          </p:cNvSpPr>
          <p:nvPr>
            <p:ph type="ftr" sz="quarter" idx="2"/>
          </p:nvPr>
        </p:nvSpPr>
        <p:spPr>
          <a:xfrm>
            <a:off x="1" y="9654761"/>
            <a:ext cx="3048159" cy="510002"/>
          </a:xfrm>
          <a:prstGeom prst="rect">
            <a:avLst/>
          </a:prstGeom>
        </p:spPr>
        <p:txBody>
          <a:bodyPr vert="horz" lIns="98268" tIns="49134" rIns="98268" bIns="49134" rtlCol="0" anchor="b"/>
          <a:lstStyle>
            <a:lvl1pPr algn="l">
              <a:defRPr sz="1300"/>
            </a:lvl1pPr>
          </a:lstStyle>
          <a:p>
            <a:endParaRPr kumimoji="1" lang="ja-JP" altLang="en-US"/>
          </a:p>
        </p:txBody>
      </p:sp>
      <p:sp>
        <p:nvSpPr>
          <p:cNvPr id="5" name="スライド番号プレースホルダー 4">
            <a:extLst>
              <a:ext uri="{FF2B5EF4-FFF2-40B4-BE49-F238E27FC236}">
                <a16:creationId xmlns:a16="http://schemas.microsoft.com/office/drawing/2014/main" id="{838DFA90-DA9F-8853-FE62-FD108A405884}"/>
              </a:ext>
            </a:extLst>
          </p:cNvPr>
          <p:cNvSpPr>
            <a:spLocks noGrp="1"/>
          </p:cNvSpPr>
          <p:nvPr>
            <p:ph type="sldNum" sz="quarter" idx="3"/>
          </p:nvPr>
        </p:nvSpPr>
        <p:spPr>
          <a:xfrm>
            <a:off x="3984427" y="9654761"/>
            <a:ext cx="3048159" cy="510002"/>
          </a:xfrm>
          <a:prstGeom prst="rect">
            <a:avLst/>
          </a:prstGeom>
        </p:spPr>
        <p:txBody>
          <a:bodyPr vert="horz" lIns="98268" tIns="49134" rIns="98268" bIns="49134" rtlCol="0" anchor="b"/>
          <a:lstStyle>
            <a:lvl1pPr algn="r">
              <a:defRPr sz="1300"/>
            </a:lvl1pPr>
          </a:lstStyle>
          <a:p>
            <a:fld id="{BA76760A-7EFB-445A-9B29-FC03EB66ECCA}" type="slidenum">
              <a:rPr kumimoji="1" lang="ja-JP" altLang="en-US" smtClean="0"/>
              <a:t>‹#›</a:t>
            </a:fld>
            <a:endParaRPr kumimoji="1" lang="ja-JP" altLang="en-US"/>
          </a:p>
        </p:txBody>
      </p:sp>
    </p:spTree>
    <p:extLst>
      <p:ext uri="{BB962C8B-B14F-4D97-AF65-F5344CB8AC3E}">
        <p14:creationId xmlns:p14="http://schemas.microsoft.com/office/powerpoint/2010/main" val="19219681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3B3066-994A-405B-AB0B-28B50E95652A}" type="datetimeFigureOut">
              <a:rPr kumimoji="1" lang="ja-JP" altLang="en-US" smtClean="0"/>
              <a:t>2025/1/23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2AF9CC-D2C2-494C-98CA-BCA4928E4B6C}" type="slidenum">
              <a:rPr kumimoji="1" lang="ja-JP" altLang="en-US" smtClean="0"/>
              <a:t>‹#›</a:t>
            </a:fld>
            <a:endParaRPr kumimoji="1" lang="ja-JP" altLang="en-US"/>
          </a:p>
        </p:txBody>
      </p:sp>
    </p:spTree>
    <p:extLst>
      <p:ext uri="{BB962C8B-B14F-4D97-AF65-F5344CB8AC3E}">
        <p14:creationId xmlns:p14="http://schemas.microsoft.com/office/powerpoint/2010/main" val="3682417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3B3066-994A-405B-AB0B-28B50E95652A}" type="datetimeFigureOut">
              <a:rPr kumimoji="1" lang="ja-JP" altLang="en-US" smtClean="0"/>
              <a:t>2025/1/23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2AF9CC-D2C2-494C-98CA-BCA4928E4B6C}" type="slidenum">
              <a:rPr kumimoji="1" lang="ja-JP" altLang="en-US" smtClean="0"/>
              <a:t>‹#›</a:t>
            </a:fld>
            <a:endParaRPr kumimoji="1" lang="ja-JP" altLang="en-US"/>
          </a:p>
        </p:txBody>
      </p:sp>
    </p:spTree>
    <p:extLst>
      <p:ext uri="{BB962C8B-B14F-4D97-AF65-F5344CB8AC3E}">
        <p14:creationId xmlns:p14="http://schemas.microsoft.com/office/powerpoint/2010/main" val="2936293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3B3066-994A-405B-AB0B-28B50E95652A}" type="datetimeFigureOut">
              <a:rPr kumimoji="1" lang="ja-JP" altLang="en-US" smtClean="0"/>
              <a:t>2025/1/23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2AF9CC-D2C2-494C-98CA-BCA4928E4B6C}" type="slidenum">
              <a:rPr kumimoji="1" lang="ja-JP" altLang="en-US" smtClean="0"/>
              <a:t>‹#›</a:t>
            </a:fld>
            <a:endParaRPr kumimoji="1" lang="ja-JP" altLang="en-US"/>
          </a:p>
        </p:txBody>
      </p:sp>
    </p:spTree>
    <p:extLst>
      <p:ext uri="{BB962C8B-B14F-4D97-AF65-F5344CB8AC3E}">
        <p14:creationId xmlns:p14="http://schemas.microsoft.com/office/powerpoint/2010/main" val="167661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3B3066-994A-405B-AB0B-28B50E95652A}" type="datetimeFigureOut">
              <a:rPr kumimoji="1" lang="ja-JP" altLang="en-US" smtClean="0"/>
              <a:t>2025/1/23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2AF9CC-D2C2-494C-98CA-BCA4928E4B6C}" type="slidenum">
              <a:rPr kumimoji="1" lang="ja-JP" altLang="en-US" smtClean="0"/>
              <a:t>‹#›</a:t>
            </a:fld>
            <a:endParaRPr kumimoji="1" lang="ja-JP" altLang="en-US"/>
          </a:p>
        </p:txBody>
      </p:sp>
    </p:spTree>
    <p:extLst>
      <p:ext uri="{BB962C8B-B14F-4D97-AF65-F5344CB8AC3E}">
        <p14:creationId xmlns:p14="http://schemas.microsoft.com/office/powerpoint/2010/main" val="367732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53B3066-994A-405B-AB0B-28B50E95652A}" type="datetimeFigureOut">
              <a:rPr kumimoji="1" lang="ja-JP" altLang="en-US" smtClean="0"/>
              <a:t>2025/1/23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2AF9CC-D2C2-494C-98CA-BCA4928E4B6C}" type="slidenum">
              <a:rPr kumimoji="1" lang="ja-JP" altLang="en-US" smtClean="0"/>
              <a:t>‹#›</a:t>
            </a:fld>
            <a:endParaRPr kumimoji="1" lang="ja-JP" altLang="en-US"/>
          </a:p>
        </p:txBody>
      </p:sp>
    </p:spTree>
    <p:extLst>
      <p:ext uri="{BB962C8B-B14F-4D97-AF65-F5344CB8AC3E}">
        <p14:creationId xmlns:p14="http://schemas.microsoft.com/office/powerpoint/2010/main" val="4037022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3B3066-994A-405B-AB0B-28B50E95652A}" type="datetimeFigureOut">
              <a:rPr kumimoji="1" lang="ja-JP" altLang="en-US" smtClean="0"/>
              <a:t>2025/1/23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2AF9CC-D2C2-494C-98CA-BCA4928E4B6C}" type="slidenum">
              <a:rPr kumimoji="1" lang="ja-JP" altLang="en-US" smtClean="0"/>
              <a:t>‹#›</a:t>
            </a:fld>
            <a:endParaRPr kumimoji="1" lang="ja-JP" altLang="en-US"/>
          </a:p>
        </p:txBody>
      </p:sp>
    </p:spTree>
    <p:extLst>
      <p:ext uri="{BB962C8B-B14F-4D97-AF65-F5344CB8AC3E}">
        <p14:creationId xmlns:p14="http://schemas.microsoft.com/office/powerpoint/2010/main" val="2014258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3B3066-994A-405B-AB0B-28B50E95652A}" type="datetimeFigureOut">
              <a:rPr kumimoji="1" lang="ja-JP" altLang="en-US" smtClean="0"/>
              <a:t>2025/1/23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E2AF9CC-D2C2-494C-98CA-BCA4928E4B6C}" type="slidenum">
              <a:rPr kumimoji="1" lang="ja-JP" altLang="en-US" smtClean="0"/>
              <a:t>‹#›</a:t>
            </a:fld>
            <a:endParaRPr kumimoji="1" lang="ja-JP" altLang="en-US"/>
          </a:p>
        </p:txBody>
      </p:sp>
    </p:spTree>
    <p:extLst>
      <p:ext uri="{BB962C8B-B14F-4D97-AF65-F5344CB8AC3E}">
        <p14:creationId xmlns:p14="http://schemas.microsoft.com/office/powerpoint/2010/main" val="2935558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53B3066-994A-405B-AB0B-28B50E95652A}" type="datetimeFigureOut">
              <a:rPr kumimoji="1" lang="ja-JP" altLang="en-US" smtClean="0"/>
              <a:t>2025/1/23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E2AF9CC-D2C2-494C-98CA-BCA4928E4B6C}" type="slidenum">
              <a:rPr kumimoji="1" lang="ja-JP" altLang="en-US" smtClean="0"/>
              <a:t>‹#›</a:t>
            </a:fld>
            <a:endParaRPr kumimoji="1" lang="ja-JP" altLang="en-US"/>
          </a:p>
        </p:txBody>
      </p:sp>
    </p:spTree>
    <p:extLst>
      <p:ext uri="{BB962C8B-B14F-4D97-AF65-F5344CB8AC3E}">
        <p14:creationId xmlns:p14="http://schemas.microsoft.com/office/powerpoint/2010/main" val="3431268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3B3066-994A-405B-AB0B-28B50E95652A}" type="datetimeFigureOut">
              <a:rPr kumimoji="1" lang="ja-JP" altLang="en-US" smtClean="0"/>
              <a:t>2025/1/23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E2AF9CC-D2C2-494C-98CA-BCA4928E4B6C}" type="slidenum">
              <a:rPr kumimoji="1" lang="ja-JP" altLang="en-US" smtClean="0"/>
              <a:t>‹#›</a:t>
            </a:fld>
            <a:endParaRPr kumimoji="1" lang="ja-JP" altLang="en-US"/>
          </a:p>
        </p:txBody>
      </p:sp>
    </p:spTree>
    <p:extLst>
      <p:ext uri="{BB962C8B-B14F-4D97-AF65-F5344CB8AC3E}">
        <p14:creationId xmlns:p14="http://schemas.microsoft.com/office/powerpoint/2010/main" val="1799397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3B3066-994A-405B-AB0B-28B50E95652A}" type="datetimeFigureOut">
              <a:rPr kumimoji="1" lang="ja-JP" altLang="en-US" smtClean="0"/>
              <a:t>2025/1/23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2AF9CC-D2C2-494C-98CA-BCA4928E4B6C}" type="slidenum">
              <a:rPr kumimoji="1" lang="ja-JP" altLang="en-US" smtClean="0"/>
              <a:t>‹#›</a:t>
            </a:fld>
            <a:endParaRPr kumimoji="1" lang="ja-JP" altLang="en-US"/>
          </a:p>
        </p:txBody>
      </p:sp>
    </p:spTree>
    <p:extLst>
      <p:ext uri="{BB962C8B-B14F-4D97-AF65-F5344CB8AC3E}">
        <p14:creationId xmlns:p14="http://schemas.microsoft.com/office/powerpoint/2010/main" val="3371768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3B3066-994A-405B-AB0B-28B50E95652A}" type="datetimeFigureOut">
              <a:rPr kumimoji="1" lang="ja-JP" altLang="en-US" smtClean="0"/>
              <a:t>2025/1/23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2AF9CC-D2C2-494C-98CA-BCA4928E4B6C}" type="slidenum">
              <a:rPr kumimoji="1" lang="ja-JP" altLang="en-US" smtClean="0"/>
              <a:t>‹#›</a:t>
            </a:fld>
            <a:endParaRPr kumimoji="1" lang="ja-JP" altLang="en-US"/>
          </a:p>
        </p:txBody>
      </p:sp>
    </p:spTree>
    <p:extLst>
      <p:ext uri="{BB962C8B-B14F-4D97-AF65-F5344CB8AC3E}">
        <p14:creationId xmlns:p14="http://schemas.microsoft.com/office/powerpoint/2010/main" val="278144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F53B3066-994A-405B-AB0B-28B50E95652A}" type="datetimeFigureOut">
              <a:rPr kumimoji="1" lang="ja-JP" altLang="en-US" smtClean="0"/>
              <a:t>2025/1/23</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DE2AF9CC-D2C2-494C-98CA-BCA4928E4B6C}" type="slidenum">
              <a:rPr kumimoji="1" lang="ja-JP" altLang="en-US" smtClean="0"/>
              <a:t>‹#›</a:t>
            </a:fld>
            <a:endParaRPr kumimoji="1" lang="ja-JP" altLang="en-US"/>
          </a:p>
        </p:txBody>
      </p:sp>
    </p:spTree>
    <p:extLst>
      <p:ext uri="{BB962C8B-B14F-4D97-AF65-F5344CB8AC3E}">
        <p14:creationId xmlns:p14="http://schemas.microsoft.com/office/powerpoint/2010/main" val="33423134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1B3067-5108-9720-CA4C-A99C9067866C}"/>
              </a:ext>
            </a:extLst>
          </p:cNvPr>
          <p:cNvSpPr>
            <a:spLocks noGrp="1"/>
          </p:cNvSpPr>
          <p:nvPr>
            <p:ph type="ctrTitle"/>
          </p:nvPr>
        </p:nvSpPr>
        <p:spPr>
          <a:xfrm>
            <a:off x="-66500" y="-121538"/>
            <a:ext cx="4572671" cy="1302789"/>
          </a:xfrm>
        </p:spPr>
        <p:txBody>
          <a:bodyPr>
            <a:noAutofit/>
          </a:bodyPr>
          <a:lstStyle/>
          <a:p>
            <a:r>
              <a:rPr lang="ja-JP" altLang="en-US" sz="7200" b="1" dirty="0">
                <a:solidFill>
                  <a:schemeClr val="accent6">
                    <a:lumMod val="75000"/>
                  </a:schemeClr>
                </a:solidFill>
                <a:latin typeface="HG創英角ﾎﾟｯﾌﾟ体" panose="040B0A09000000000000" pitchFamily="49" charset="-128"/>
                <a:ea typeface="HG創英角ﾎﾟｯﾌﾟ体" panose="040B0A09000000000000" pitchFamily="49" charset="-128"/>
              </a:rPr>
              <a:t>農ク新聞</a:t>
            </a:r>
          </a:p>
        </p:txBody>
      </p:sp>
      <p:sp>
        <p:nvSpPr>
          <p:cNvPr id="6" name="テキスト ボックス 5">
            <a:extLst>
              <a:ext uri="{FF2B5EF4-FFF2-40B4-BE49-F238E27FC236}">
                <a16:creationId xmlns:a16="http://schemas.microsoft.com/office/drawing/2014/main" id="{F6AB0578-D648-16D6-0A29-7183B3601EBF}"/>
              </a:ext>
            </a:extLst>
          </p:cNvPr>
          <p:cNvSpPr txBox="1"/>
          <p:nvPr/>
        </p:nvSpPr>
        <p:spPr>
          <a:xfrm>
            <a:off x="3977180" y="285479"/>
            <a:ext cx="2977251" cy="707886"/>
          </a:xfrm>
          <a:prstGeom prst="rect">
            <a:avLst/>
          </a:prstGeom>
          <a:noFill/>
        </p:spPr>
        <p:txBody>
          <a:bodyPr wrap="square" rtlCol="0">
            <a:spAutoFit/>
          </a:bodyPr>
          <a:lstStyle/>
          <a:p>
            <a:pPr algn="ctr"/>
            <a:r>
              <a:rPr lang="ja-JP" altLang="en-US" sz="2000" b="1">
                <a:latin typeface="+mn-ea"/>
              </a:rPr>
              <a:t>第８号　</a:t>
            </a:r>
            <a:endParaRPr lang="en-US" altLang="ja-JP" sz="2000" b="1" dirty="0">
              <a:latin typeface="+mn-ea"/>
            </a:endParaRPr>
          </a:p>
          <a:p>
            <a:pPr algn="ctr"/>
            <a:r>
              <a:rPr lang="en-US" altLang="ja-JP" sz="2000" b="1" dirty="0">
                <a:latin typeface="+mn-ea"/>
              </a:rPr>
              <a:t>R</a:t>
            </a:r>
            <a:r>
              <a:rPr lang="ja-JP" altLang="en-US" sz="2000" b="1" dirty="0">
                <a:latin typeface="+mn-ea"/>
              </a:rPr>
              <a:t>７</a:t>
            </a:r>
            <a:r>
              <a:rPr lang="en-US" altLang="ja-JP" sz="2000" b="1" dirty="0">
                <a:latin typeface="+mn-ea"/>
              </a:rPr>
              <a:t>.</a:t>
            </a:r>
            <a:r>
              <a:rPr lang="ja-JP" altLang="en-US" sz="2000" b="1" dirty="0">
                <a:latin typeface="+mn-ea"/>
              </a:rPr>
              <a:t>１月２８日　発行</a:t>
            </a:r>
            <a:endParaRPr lang="en-US" altLang="ja-JP" sz="2000" b="1" dirty="0">
              <a:latin typeface="+mn-ea"/>
            </a:endParaRPr>
          </a:p>
        </p:txBody>
      </p:sp>
      <p:sp>
        <p:nvSpPr>
          <p:cNvPr id="7" name="テキスト ボックス 6">
            <a:extLst>
              <a:ext uri="{FF2B5EF4-FFF2-40B4-BE49-F238E27FC236}">
                <a16:creationId xmlns:a16="http://schemas.microsoft.com/office/drawing/2014/main" id="{FD3B5AD7-9E1D-40D8-E1A7-2B8EFB26AEDE}"/>
              </a:ext>
            </a:extLst>
          </p:cNvPr>
          <p:cNvSpPr txBox="1"/>
          <p:nvPr/>
        </p:nvSpPr>
        <p:spPr>
          <a:xfrm>
            <a:off x="110736" y="1088137"/>
            <a:ext cx="8600996" cy="1077218"/>
          </a:xfrm>
          <a:prstGeom prst="rect">
            <a:avLst/>
          </a:prstGeom>
          <a:noFill/>
        </p:spPr>
        <p:txBody>
          <a:bodyPr wrap="square" rtlCol="0">
            <a:spAutoFit/>
          </a:bodyPr>
          <a:lstStyle/>
          <a:p>
            <a:r>
              <a:rPr lang="ja-JP" altLang="en-US" sz="3200" b="1" dirty="0">
                <a:latin typeface="BIZ UDPゴシック" panose="020B0400000000000000" pitchFamily="50" charset="-128"/>
                <a:ea typeface="BIZ UDPゴシック" panose="020B0400000000000000" pitchFamily="50" charset="-128"/>
              </a:rPr>
              <a:t>校内プロジェクト審査会開催！</a:t>
            </a:r>
            <a:endParaRPr lang="en-US" altLang="ja-JP" sz="3200" b="1" dirty="0">
              <a:latin typeface="BIZ UDPゴシック" panose="020B0400000000000000" pitchFamily="50" charset="-128"/>
              <a:ea typeface="BIZ UDPゴシック" panose="020B0400000000000000" pitchFamily="50" charset="-128"/>
            </a:endParaRPr>
          </a:p>
          <a:p>
            <a:r>
              <a:rPr lang="ja-JP" altLang="en-US" sz="3200" b="1" dirty="0">
                <a:latin typeface="BIZ UDPゴシック" panose="020B0400000000000000" pitchFamily="50" charset="-128"/>
                <a:ea typeface="BIZ UDPゴシック" panose="020B0400000000000000" pitchFamily="50" charset="-128"/>
              </a:rPr>
              <a:t>発表団体の皆さん頑張って下さい！</a:t>
            </a:r>
          </a:p>
        </p:txBody>
      </p:sp>
      <p:sp>
        <p:nvSpPr>
          <p:cNvPr id="13" name="テキスト ボックス 12">
            <a:extLst>
              <a:ext uri="{FF2B5EF4-FFF2-40B4-BE49-F238E27FC236}">
                <a16:creationId xmlns:a16="http://schemas.microsoft.com/office/drawing/2014/main" id="{46B3FF29-816C-6B03-F5B3-0E23DE1AC6AE}"/>
              </a:ext>
            </a:extLst>
          </p:cNvPr>
          <p:cNvSpPr txBox="1"/>
          <p:nvPr/>
        </p:nvSpPr>
        <p:spPr>
          <a:xfrm>
            <a:off x="136841" y="2163739"/>
            <a:ext cx="9327518" cy="584775"/>
          </a:xfrm>
          <a:prstGeom prst="rect">
            <a:avLst/>
          </a:prstGeom>
          <a:noFill/>
        </p:spPr>
        <p:txBody>
          <a:bodyPr wrap="square" rtlCol="0">
            <a:spAutoFit/>
          </a:bodyPr>
          <a:lstStyle/>
          <a:p>
            <a:r>
              <a:rPr kumimoji="1" lang="en-US" altLang="ja-JP" sz="3200" b="1" dirty="0"/>
              <a:t>Ⅰ</a:t>
            </a:r>
            <a:r>
              <a:rPr kumimoji="1" lang="ja-JP" altLang="en-US" sz="3200" b="1" dirty="0"/>
              <a:t>類　</a:t>
            </a:r>
            <a:r>
              <a:rPr kumimoji="1" lang="ja-JP" altLang="en-US" sz="2800" b="1" dirty="0"/>
              <a:t>農業生産・農業経営　　　　　　　会場：会議室　　　</a:t>
            </a:r>
            <a:endParaRPr kumimoji="1" lang="ja-JP" altLang="en-US" sz="3200" b="1" dirty="0"/>
          </a:p>
        </p:txBody>
      </p:sp>
      <p:sp>
        <p:nvSpPr>
          <p:cNvPr id="36" name="テキスト ボックス 35">
            <a:extLst>
              <a:ext uri="{FF2B5EF4-FFF2-40B4-BE49-F238E27FC236}">
                <a16:creationId xmlns:a16="http://schemas.microsoft.com/office/drawing/2014/main" id="{2DCA9323-C347-FF83-0EAD-B22E72A51277}"/>
              </a:ext>
            </a:extLst>
          </p:cNvPr>
          <p:cNvSpPr txBox="1"/>
          <p:nvPr/>
        </p:nvSpPr>
        <p:spPr>
          <a:xfrm>
            <a:off x="149187" y="4814518"/>
            <a:ext cx="9327518" cy="584775"/>
          </a:xfrm>
          <a:prstGeom prst="rect">
            <a:avLst/>
          </a:prstGeom>
          <a:noFill/>
        </p:spPr>
        <p:txBody>
          <a:bodyPr wrap="square" rtlCol="0">
            <a:spAutoFit/>
          </a:bodyPr>
          <a:lstStyle/>
          <a:p>
            <a:r>
              <a:rPr kumimoji="1" lang="en-US" altLang="ja-JP" sz="3200" b="1" dirty="0"/>
              <a:t>Ⅱ</a:t>
            </a:r>
            <a:r>
              <a:rPr kumimoji="1" lang="ja-JP" altLang="en-US" sz="3200" b="1" dirty="0"/>
              <a:t>類　</a:t>
            </a:r>
            <a:r>
              <a:rPr kumimoji="1" lang="ja-JP" altLang="en-US" sz="2800" b="1" dirty="0"/>
              <a:t>国土保全・環境創造　　　　　会場：測量実習室</a:t>
            </a:r>
            <a:r>
              <a:rPr kumimoji="1" lang="ja-JP" altLang="en-US" sz="1400" b="1" dirty="0"/>
              <a:t>　</a:t>
            </a:r>
            <a:endParaRPr kumimoji="1" lang="ja-JP" altLang="en-US" sz="1600" b="1" dirty="0"/>
          </a:p>
        </p:txBody>
      </p:sp>
      <p:sp>
        <p:nvSpPr>
          <p:cNvPr id="37" name="テキスト ボックス 36">
            <a:extLst>
              <a:ext uri="{FF2B5EF4-FFF2-40B4-BE49-F238E27FC236}">
                <a16:creationId xmlns:a16="http://schemas.microsoft.com/office/drawing/2014/main" id="{55F81EA7-E223-594B-675B-43F61E09A676}"/>
              </a:ext>
            </a:extLst>
          </p:cNvPr>
          <p:cNvSpPr txBox="1"/>
          <p:nvPr/>
        </p:nvSpPr>
        <p:spPr>
          <a:xfrm>
            <a:off x="149187" y="8004835"/>
            <a:ext cx="9337679" cy="584775"/>
          </a:xfrm>
          <a:prstGeom prst="rect">
            <a:avLst/>
          </a:prstGeom>
          <a:noFill/>
        </p:spPr>
        <p:txBody>
          <a:bodyPr wrap="square" rtlCol="0">
            <a:spAutoFit/>
          </a:bodyPr>
          <a:lstStyle/>
          <a:p>
            <a:r>
              <a:rPr kumimoji="1" lang="en-US" altLang="ja-JP" sz="3200" b="1" dirty="0"/>
              <a:t>Ⅲ</a:t>
            </a:r>
            <a:r>
              <a:rPr kumimoji="1" lang="ja-JP" altLang="en-US" sz="3200" b="1" dirty="0"/>
              <a:t>類　</a:t>
            </a:r>
            <a:r>
              <a:rPr kumimoji="1" lang="ja-JP" altLang="en-US" sz="2800" b="1" dirty="0"/>
              <a:t>資源活用・地域振興　　　　　　会場：視聴覚室　</a:t>
            </a:r>
            <a:endParaRPr kumimoji="1" lang="ja-JP" altLang="en-US" sz="3200" b="1" dirty="0"/>
          </a:p>
        </p:txBody>
      </p:sp>
      <p:graphicFrame>
        <p:nvGraphicFramePr>
          <p:cNvPr id="3" name="表 2">
            <a:extLst>
              <a:ext uri="{FF2B5EF4-FFF2-40B4-BE49-F238E27FC236}">
                <a16:creationId xmlns:a16="http://schemas.microsoft.com/office/drawing/2014/main" id="{13804FC8-8565-6C0B-C8A1-EF2D079095A1}"/>
              </a:ext>
            </a:extLst>
          </p:cNvPr>
          <p:cNvGraphicFramePr>
            <a:graphicFrameLocks noGrp="1"/>
          </p:cNvGraphicFramePr>
          <p:nvPr>
            <p:extLst>
              <p:ext uri="{D42A27DB-BD31-4B8C-83A1-F6EECF244321}">
                <p14:modId xmlns:p14="http://schemas.microsoft.com/office/powerpoint/2010/main" val="3904271189"/>
              </p:ext>
            </p:extLst>
          </p:nvPr>
        </p:nvGraphicFramePr>
        <p:xfrm>
          <a:off x="200722" y="2655503"/>
          <a:ext cx="9234142" cy="2021840"/>
        </p:xfrm>
        <a:graphic>
          <a:graphicData uri="http://schemas.openxmlformats.org/drawingml/2006/table">
            <a:tbl>
              <a:tblPr firstRow="1" bandRow="1">
                <a:tableStyleId>{00A15C55-8517-42AA-B614-E9B94910E393}</a:tableStyleId>
              </a:tblPr>
              <a:tblGrid>
                <a:gridCol w="540960">
                  <a:extLst>
                    <a:ext uri="{9D8B030D-6E8A-4147-A177-3AD203B41FA5}">
                      <a16:colId xmlns:a16="http://schemas.microsoft.com/office/drawing/2014/main" val="1130396065"/>
                    </a:ext>
                  </a:extLst>
                </a:gridCol>
                <a:gridCol w="4561838">
                  <a:extLst>
                    <a:ext uri="{9D8B030D-6E8A-4147-A177-3AD203B41FA5}">
                      <a16:colId xmlns:a16="http://schemas.microsoft.com/office/drawing/2014/main" val="1017332968"/>
                    </a:ext>
                  </a:extLst>
                </a:gridCol>
                <a:gridCol w="4131344">
                  <a:extLst>
                    <a:ext uri="{9D8B030D-6E8A-4147-A177-3AD203B41FA5}">
                      <a16:colId xmlns:a16="http://schemas.microsoft.com/office/drawing/2014/main" val="1297755555"/>
                    </a:ext>
                  </a:extLst>
                </a:gridCol>
              </a:tblGrid>
              <a:tr h="370840">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順位</a:t>
                      </a:r>
                    </a:p>
                  </a:txBody>
                  <a:tcPr/>
                </a:tc>
                <a:tc>
                  <a:txBody>
                    <a:bodyPr/>
                    <a:lstStyle/>
                    <a:p>
                      <a:pPr algn="ctr"/>
                      <a:r>
                        <a:rPr kumimoji="1" lang="ja-JP" altLang="en-US" sz="2400" dirty="0">
                          <a:latin typeface="UD デジタル 教科書体 NK-B" panose="02020700000000000000" pitchFamily="18" charset="-128"/>
                          <a:ea typeface="UD デジタル 教科書体 NK-B" panose="02020700000000000000" pitchFamily="18" charset="-128"/>
                        </a:rPr>
                        <a:t>テーマ</a:t>
                      </a:r>
                    </a:p>
                  </a:txBody>
                  <a:tcPr anchor="ctr">
                    <a:solidFill>
                      <a:schemeClr val="accent4"/>
                    </a:solidFill>
                  </a:tcPr>
                </a:tc>
                <a:tc>
                  <a:txBody>
                    <a:bodyPr/>
                    <a:lstStyle/>
                    <a:p>
                      <a:pPr algn="ctr"/>
                      <a:r>
                        <a:rPr kumimoji="1" lang="ja-JP" altLang="en-US" sz="2400" dirty="0">
                          <a:latin typeface="UD デジタル 教科書体 NK-B" panose="02020700000000000000" pitchFamily="18" charset="-128"/>
                          <a:ea typeface="UD デジタル 教科書体 NK-B" panose="02020700000000000000" pitchFamily="18" charset="-128"/>
                        </a:rPr>
                        <a:t>代表者学科・学年・氏名</a:t>
                      </a:r>
                    </a:p>
                  </a:txBody>
                  <a:tcPr anchor="ctr"/>
                </a:tc>
                <a:extLst>
                  <a:ext uri="{0D108BD9-81ED-4DB2-BD59-A6C34878D82A}">
                    <a16:rowId xmlns:a16="http://schemas.microsoft.com/office/drawing/2014/main" val="975918598"/>
                  </a:ext>
                </a:extLst>
              </a:tr>
              <a:tr h="370840">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１</a:t>
                      </a: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「土づくり」から始まるキュウリ栽培</a:t>
                      </a: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３年 園芸科学科　所 　采映　　他３名</a:t>
                      </a:r>
                      <a:endParaRPr kumimoji="1" lang="en-US" altLang="ja-JP" sz="18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1725496224"/>
                  </a:ext>
                </a:extLst>
              </a:tr>
              <a:tr h="370840">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２</a:t>
                      </a:r>
                      <a:endParaRPr kumimoji="1" lang="en-US" altLang="ja-JP"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環状剥皮による富有柿の高品質化の研究</a:t>
                      </a:r>
                    </a:p>
                  </a:txBody>
                  <a:tcPr anchor="ct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３年 流通科学科　後藤 久弥　他３名</a:t>
                      </a:r>
                      <a:endParaRPr kumimoji="1" lang="en-US" altLang="ja-JP"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3116140777"/>
                  </a:ext>
                </a:extLst>
              </a:tr>
              <a:tr h="370840">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３</a:t>
                      </a:r>
                    </a:p>
                  </a:txBody>
                  <a:tcPr anchor="ctr"/>
                </a:tc>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廃棄される果皮の有効活用</a:t>
                      </a:r>
                      <a:endParaRPr kumimoji="1" lang="en-US" altLang="ja-JP" sz="18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～「まるごとみかん」の実現に向けて～</a:t>
                      </a:r>
                      <a:endParaRPr kumimoji="1" lang="en-US" altLang="ja-JP"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３年 食品科学科　伊藤 陸人　他４名</a:t>
                      </a:r>
                    </a:p>
                  </a:txBody>
                  <a:tcPr anchor="ctr"/>
                </a:tc>
                <a:extLst>
                  <a:ext uri="{0D108BD9-81ED-4DB2-BD59-A6C34878D82A}">
                    <a16:rowId xmlns:a16="http://schemas.microsoft.com/office/drawing/2014/main" val="2211157280"/>
                  </a:ext>
                </a:extLst>
              </a:tr>
            </a:tbl>
          </a:graphicData>
        </a:graphic>
      </p:graphicFrame>
      <p:graphicFrame>
        <p:nvGraphicFramePr>
          <p:cNvPr id="5" name="表 4">
            <a:extLst>
              <a:ext uri="{FF2B5EF4-FFF2-40B4-BE49-F238E27FC236}">
                <a16:creationId xmlns:a16="http://schemas.microsoft.com/office/drawing/2014/main" id="{AD4CB59C-730C-DB33-25EA-661B6AC2E44C}"/>
              </a:ext>
            </a:extLst>
          </p:cNvPr>
          <p:cNvGraphicFramePr>
            <a:graphicFrameLocks noGrp="1"/>
          </p:cNvGraphicFramePr>
          <p:nvPr>
            <p:extLst>
              <p:ext uri="{D42A27DB-BD31-4B8C-83A1-F6EECF244321}">
                <p14:modId xmlns:p14="http://schemas.microsoft.com/office/powerpoint/2010/main" val="3570536358"/>
              </p:ext>
            </p:extLst>
          </p:nvPr>
        </p:nvGraphicFramePr>
        <p:xfrm>
          <a:off x="196818" y="5311908"/>
          <a:ext cx="9227886" cy="2670048"/>
        </p:xfrm>
        <a:graphic>
          <a:graphicData uri="http://schemas.openxmlformats.org/drawingml/2006/table">
            <a:tbl>
              <a:tblPr firstRow="1" bandRow="1">
                <a:tableStyleId>{93296810-A885-4BE3-A3E7-6D5BEEA58F35}</a:tableStyleId>
              </a:tblPr>
              <a:tblGrid>
                <a:gridCol w="544864">
                  <a:extLst>
                    <a:ext uri="{9D8B030D-6E8A-4147-A177-3AD203B41FA5}">
                      <a16:colId xmlns:a16="http://schemas.microsoft.com/office/drawing/2014/main" val="1014972996"/>
                    </a:ext>
                  </a:extLst>
                </a:gridCol>
                <a:gridCol w="4561838">
                  <a:extLst>
                    <a:ext uri="{9D8B030D-6E8A-4147-A177-3AD203B41FA5}">
                      <a16:colId xmlns:a16="http://schemas.microsoft.com/office/drawing/2014/main" val="4141800084"/>
                    </a:ext>
                  </a:extLst>
                </a:gridCol>
                <a:gridCol w="4121184">
                  <a:extLst>
                    <a:ext uri="{9D8B030D-6E8A-4147-A177-3AD203B41FA5}">
                      <a16:colId xmlns:a16="http://schemas.microsoft.com/office/drawing/2014/main" val="2535173144"/>
                    </a:ext>
                  </a:extLst>
                </a:gridCol>
              </a:tblGrid>
              <a:tr h="370840">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順位</a:t>
                      </a:r>
                    </a:p>
                  </a:txBody>
                  <a:tcPr/>
                </a:tc>
                <a:tc>
                  <a:txBody>
                    <a:bodyPr/>
                    <a:lstStyle/>
                    <a:p>
                      <a:pPr algn="ctr"/>
                      <a:r>
                        <a:rPr kumimoji="1" lang="ja-JP" altLang="en-US" sz="2400" dirty="0">
                          <a:latin typeface="UD デジタル 教科書体 NK-B" panose="02020700000000000000" pitchFamily="18" charset="-128"/>
                          <a:ea typeface="UD デジタル 教科書体 NK-B" panose="02020700000000000000" pitchFamily="18" charset="-128"/>
                        </a:rPr>
                        <a:t>テーマ</a:t>
                      </a:r>
                    </a:p>
                  </a:txBody>
                  <a:tcPr anchor="ctr"/>
                </a:tc>
                <a:tc>
                  <a:txBody>
                    <a:bodyPr/>
                    <a:lstStyle/>
                    <a:p>
                      <a:pPr algn="ctr"/>
                      <a:r>
                        <a:rPr kumimoji="1" lang="ja-JP" altLang="en-US" sz="2400" dirty="0">
                          <a:latin typeface="UD デジタル 教科書体 NK-B" panose="02020700000000000000" pitchFamily="18" charset="-128"/>
                          <a:ea typeface="UD デジタル 教科書体 NK-B" panose="02020700000000000000" pitchFamily="18" charset="-128"/>
                        </a:rPr>
                        <a:t>代表者学科・学年・氏名</a:t>
                      </a:r>
                    </a:p>
                  </a:txBody>
                  <a:tcPr anchor="ctr"/>
                </a:tc>
                <a:extLst>
                  <a:ext uri="{0D108BD9-81ED-4DB2-BD59-A6C34878D82A}">
                    <a16:rowId xmlns:a16="http://schemas.microsoft.com/office/drawing/2014/main" val="214495079"/>
                  </a:ext>
                </a:extLst>
              </a:tr>
              <a:tr h="370840">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１</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ソーラーフードドライヤーで</a:t>
                      </a:r>
                      <a:endParaRPr kumimoji="1" lang="en-US" altLang="ja-JP" dirty="0">
                        <a:latin typeface="UD デジタル 教科書体 NK-B" panose="02020700000000000000" pitchFamily="18" charset="-128"/>
                        <a:ea typeface="UD デジタル 教科書体 NK-B" panose="02020700000000000000" pitchFamily="18" charset="-128"/>
                      </a:endParaRPr>
                    </a:p>
                    <a:p>
                      <a:pPr algn="ctr"/>
                      <a:r>
                        <a:rPr kumimoji="1" lang="ja-JP" altLang="en-US" dirty="0">
                          <a:latin typeface="UD デジタル 教科書体 NK-B" panose="02020700000000000000" pitchFamily="18" charset="-128"/>
                          <a:ea typeface="UD デジタル 教科書体 NK-B" panose="02020700000000000000" pitchFamily="18" charset="-128"/>
                        </a:rPr>
                        <a:t>シイタケ革命プロジェクト</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２年 食品科学科　林 理玄　　　他４名</a:t>
                      </a:r>
                      <a:endParaRPr kumimoji="1" lang="en-US" altLang="ja-JP"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2230846732"/>
                  </a:ext>
                </a:extLst>
              </a:tr>
              <a:tr h="370840">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２</a:t>
                      </a:r>
                      <a:endParaRPr kumimoji="1" lang="en-US" altLang="ja-JP"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糸貫川に生息ゲンジボタルの</a:t>
                      </a:r>
                      <a:endParaRPr kumimoji="1" lang="en-US" altLang="ja-JP"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生息条件の解明</a:t>
                      </a:r>
                    </a:p>
                  </a:txBody>
                  <a:tcPr anchor="ctr"/>
                </a:tc>
                <a:tc>
                  <a:txBody>
                    <a:bodyPr/>
                    <a:lstStyle/>
                    <a:p>
                      <a:pPr algn="ct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３年 環境科学科　井戸 康輔　他５名</a:t>
                      </a:r>
                    </a:p>
                  </a:txBody>
                  <a:tcPr anchor="ctr"/>
                </a:tc>
                <a:extLst>
                  <a:ext uri="{0D108BD9-81ED-4DB2-BD59-A6C34878D82A}">
                    <a16:rowId xmlns:a16="http://schemas.microsoft.com/office/drawing/2014/main" val="1611119272"/>
                  </a:ext>
                </a:extLst>
              </a:tr>
              <a:tr h="370840">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３</a:t>
                      </a:r>
                    </a:p>
                  </a:txBody>
                  <a:tcPr anchor="ctr"/>
                </a:tc>
                <a:tc>
                  <a:txBody>
                    <a:bodyPr/>
                    <a:lstStyle/>
                    <a:p>
                      <a:pPr algn="ct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水田魚道と江の併設による水田生態系に生息する魚類への保全効果</a:t>
                      </a:r>
                    </a:p>
                  </a:txBody>
                  <a:tcPr anchor="ctr"/>
                </a:tc>
                <a:tc>
                  <a:txBody>
                    <a:bodyPr/>
                    <a:lstStyle/>
                    <a:p>
                      <a:pPr algn="ct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３年 環境科学科　笠井 悠生　他４名</a:t>
                      </a:r>
                    </a:p>
                  </a:txBody>
                  <a:tcPr anchor="ctr"/>
                </a:tc>
                <a:extLst>
                  <a:ext uri="{0D108BD9-81ED-4DB2-BD59-A6C34878D82A}">
                    <a16:rowId xmlns:a16="http://schemas.microsoft.com/office/drawing/2014/main" val="4028031812"/>
                  </a:ext>
                </a:extLst>
              </a:tr>
            </a:tbl>
          </a:graphicData>
        </a:graphic>
      </p:graphicFrame>
      <p:graphicFrame>
        <p:nvGraphicFramePr>
          <p:cNvPr id="9" name="表 8">
            <a:extLst>
              <a:ext uri="{FF2B5EF4-FFF2-40B4-BE49-F238E27FC236}">
                <a16:creationId xmlns:a16="http://schemas.microsoft.com/office/drawing/2014/main" id="{4F90A2B7-41D6-C119-0450-7EB2B0F1D9F5}"/>
              </a:ext>
            </a:extLst>
          </p:cNvPr>
          <p:cNvGraphicFramePr>
            <a:graphicFrameLocks noGrp="1"/>
          </p:cNvGraphicFramePr>
          <p:nvPr>
            <p:extLst>
              <p:ext uri="{D42A27DB-BD31-4B8C-83A1-F6EECF244321}">
                <p14:modId xmlns:p14="http://schemas.microsoft.com/office/powerpoint/2010/main" val="2587437034"/>
              </p:ext>
            </p:extLst>
          </p:nvPr>
        </p:nvGraphicFramePr>
        <p:xfrm>
          <a:off x="186657" y="8492042"/>
          <a:ext cx="9227887" cy="3049524"/>
        </p:xfrm>
        <a:graphic>
          <a:graphicData uri="http://schemas.openxmlformats.org/drawingml/2006/table">
            <a:tbl>
              <a:tblPr firstRow="1" bandRow="1">
                <a:tableStyleId>{7DF18680-E054-41AD-8BC1-D1AEF772440D}</a:tableStyleId>
              </a:tblPr>
              <a:tblGrid>
                <a:gridCol w="544864">
                  <a:extLst>
                    <a:ext uri="{9D8B030D-6E8A-4147-A177-3AD203B41FA5}">
                      <a16:colId xmlns:a16="http://schemas.microsoft.com/office/drawing/2014/main" val="1326083566"/>
                    </a:ext>
                  </a:extLst>
                </a:gridCol>
                <a:gridCol w="4621875">
                  <a:extLst>
                    <a:ext uri="{9D8B030D-6E8A-4147-A177-3AD203B41FA5}">
                      <a16:colId xmlns:a16="http://schemas.microsoft.com/office/drawing/2014/main" val="3582434056"/>
                    </a:ext>
                  </a:extLst>
                </a:gridCol>
                <a:gridCol w="4061148">
                  <a:extLst>
                    <a:ext uri="{9D8B030D-6E8A-4147-A177-3AD203B41FA5}">
                      <a16:colId xmlns:a16="http://schemas.microsoft.com/office/drawing/2014/main" val="3577097215"/>
                    </a:ext>
                  </a:extLst>
                </a:gridCol>
              </a:tblGrid>
              <a:tr h="370840">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順位</a:t>
                      </a:r>
                    </a:p>
                  </a:txBody>
                  <a:tcPr/>
                </a:tc>
                <a:tc>
                  <a:txBody>
                    <a:bodyPr/>
                    <a:lstStyle/>
                    <a:p>
                      <a:pPr algn="ctr"/>
                      <a:r>
                        <a:rPr kumimoji="1" lang="ja-JP" altLang="en-US" sz="2400" dirty="0">
                          <a:latin typeface="UD デジタル 教科書体 NK-B" panose="02020700000000000000" pitchFamily="18" charset="-128"/>
                          <a:ea typeface="UD デジタル 教科書体 NK-B" panose="02020700000000000000" pitchFamily="18" charset="-128"/>
                        </a:rPr>
                        <a:t>テーマ</a:t>
                      </a:r>
                    </a:p>
                  </a:txBody>
                  <a:tcPr anchor="ctr"/>
                </a:tc>
                <a:tc>
                  <a:txBody>
                    <a:bodyPr/>
                    <a:lstStyle/>
                    <a:p>
                      <a:pPr algn="ctr"/>
                      <a:r>
                        <a:rPr kumimoji="1" lang="ja-JP" altLang="en-US" sz="2400" dirty="0">
                          <a:latin typeface="UD デジタル 教科書体 NK-B" panose="02020700000000000000" pitchFamily="18" charset="-128"/>
                          <a:ea typeface="UD デジタル 教科書体 NK-B" panose="02020700000000000000" pitchFamily="18" charset="-128"/>
                        </a:rPr>
                        <a:t>代表者学科・学年・氏名</a:t>
                      </a:r>
                    </a:p>
                  </a:txBody>
                  <a:tcPr anchor="ctr"/>
                </a:tc>
                <a:extLst>
                  <a:ext uri="{0D108BD9-81ED-4DB2-BD59-A6C34878D82A}">
                    <a16:rowId xmlns:a16="http://schemas.microsoft.com/office/drawing/2014/main" val="1450145031"/>
                  </a:ext>
                </a:extLst>
              </a:tr>
              <a:tr h="370840">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１</a:t>
                      </a:r>
                      <a:endParaRPr kumimoji="1" lang="en-US" altLang="ja-JP"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幻の徳山唐辛子復活プロジェクト</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３年 食品科学科　曽我 真里絵　他２名</a:t>
                      </a:r>
                    </a:p>
                  </a:txBody>
                  <a:tcPr anchor="ctr"/>
                </a:tc>
                <a:extLst>
                  <a:ext uri="{0D108BD9-81ED-4DB2-BD59-A6C34878D82A}">
                    <a16:rowId xmlns:a16="http://schemas.microsoft.com/office/drawing/2014/main" val="3609343530"/>
                  </a:ext>
                </a:extLst>
              </a:tr>
              <a:tr h="370840">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２</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亜熱帯果樹アボカドの栽培</a:t>
                      </a:r>
                    </a:p>
                    <a:p>
                      <a:pPr algn="ctr"/>
                      <a:r>
                        <a:rPr kumimoji="1" lang="ja-JP" altLang="en-US" dirty="0">
                          <a:latin typeface="UD デジタル 教科書体 NK-B" panose="02020700000000000000" pitchFamily="18" charset="-128"/>
                          <a:ea typeface="UD デジタル 教科書体 NK-B" panose="02020700000000000000" pitchFamily="18" charset="-128"/>
                        </a:rPr>
                        <a:t>～気候変動に具体的な対策と</a:t>
                      </a:r>
                      <a:endParaRPr kumimoji="1" lang="en-US" altLang="ja-JP" dirty="0">
                        <a:latin typeface="UD デジタル 教科書体 NK-B" panose="02020700000000000000" pitchFamily="18" charset="-128"/>
                        <a:ea typeface="UD デジタル 教科書体 NK-B" panose="02020700000000000000" pitchFamily="18" charset="-128"/>
                      </a:endParaRPr>
                    </a:p>
                    <a:p>
                      <a:pPr algn="ctr"/>
                      <a:r>
                        <a:rPr kumimoji="1" lang="ja-JP" altLang="en-US" dirty="0">
                          <a:latin typeface="UD デジタル 教科書体 NK-B" panose="02020700000000000000" pitchFamily="18" charset="-128"/>
                          <a:ea typeface="UD デジタル 教科書体 NK-B" panose="02020700000000000000" pitchFamily="18" charset="-128"/>
                        </a:rPr>
                        <a:t>廃棄園芸資材の活用～</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３年 生物工学科　山本 大翔　　他７名</a:t>
                      </a:r>
                    </a:p>
                  </a:txBody>
                  <a:tcPr anchor="ctr"/>
                </a:tc>
                <a:extLst>
                  <a:ext uri="{0D108BD9-81ED-4DB2-BD59-A6C34878D82A}">
                    <a16:rowId xmlns:a16="http://schemas.microsoft.com/office/drawing/2014/main" val="1789055172"/>
                  </a:ext>
                </a:extLst>
              </a:tr>
              <a:tr h="370840">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３</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命名から</a:t>
                      </a:r>
                      <a:r>
                        <a:rPr kumimoji="1" lang="en-US" altLang="ja-JP" dirty="0">
                          <a:latin typeface="UD デジタル 教科書体 NK-B" panose="02020700000000000000" pitchFamily="18" charset="-128"/>
                          <a:ea typeface="UD デジタル 教科書体 NK-B" panose="02020700000000000000" pitchFamily="18" charset="-128"/>
                        </a:rPr>
                        <a:t>450</a:t>
                      </a:r>
                      <a:r>
                        <a:rPr kumimoji="1" lang="ja-JP" altLang="en-US" dirty="0">
                          <a:latin typeface="UD デジタル 教科書体 NK-B" panose="02020700000000000000" pitchFamily="18" charset="-128"/>
                          <a:ea typeface="UD デジタル 教科書体 NK-B" panose="02020700000000000000" pitchFamily="18" charset="-128"/>
                        </a:rPr>
                        <a:t>年。まくわうりを後世に残す</a:t>
                      </a:r>
                      <a:endParaRPr kumimoji="1" lang="en-US" altLang="ja-JP" dirty="0">
                        <a:latin typeface="UD デジタル 教科書体 NK-B" panose="02020700000000000000" pitchFamily="18" charset="-128"/>
                        <a:ea typeface="UD デジタル 教科書体 NK-B" panose="02020700000000000000" pitchFamily="18" charset="-128"/>
                      </a:endParaRPr>
                    </a:p>
                    <a:p>
                      <a:pPr algn="ctr"/>
                      <a:r>
                        <a:rPr kumimoji="1" lang="ja-JP" altLang="en-US" dirty="0">
                          <a:latin typeface="UD デジタル 教科書体 NK-B" panose="02020700000000000000" pitchFamily="18" charset="-128"/>
                          <a:ea typeface="UD デジタル 教科書体 NK-B" panose="02020700000000000000" pitchFamily="18" charset="-128"/>
                        </a:rPr>
                        <a:t>私たちの挑戦</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２年 動物科学科　村尾 香紀　　他９名</a:t>
                      </a:r>
                      <a:endParaRPr kumimoji="1" lang="en-US" altLang="ja-JP"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1132980986"/>
                  </a:ext>
                </a:extLst>
              </a:tr>
              <a:tr h="370840">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４</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地域と共に起こす炭革命！</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３年 </a:t>
                      </a: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森林科学科　原嶋 唯斗　　</a:t>
                      </a:r>
                      <a:r>
                        <a:rPr kumimoji="1" lang="ja-JP" altLang="en-US" dirty="0">
                          <a:latin typeface="UD デジタル 教科書体 NK-B" panose="02020700000000000000" pitchFamily="18" charset="-128"/>
                          <a:ea typeface="UD デジタル 教科書体 NK-B" panose="02020700000000000000" pitchFamily="18" charset="-128"/>
                        </a:rPr>
                        <a:t>他６名　</a:t>
                      </a:r>
                    </a:p>
                  </a:txBody>
                  <a:tcPr anchor="ctr"/>
                </a:tc>
                <a:extLst>
                  <a:ext uri="{0D108BD9-81ED-4DB2-BD59-A6C34878D82A}">
                    <a16:rowId xmlns:a16="http://schemas.microsoft.com/office/drawing/2014/main" val="2174049294"/>
                  </a:ext>
                </a:extLst>
              </a:tr>
            </a:tbl>
          </a:graphicData>
        </a:graphic>
      </p:graphicFrame>
      <p:grpSp>
        <p:nvGrpSpPr>
          <p:cNvPr id="10" name="グループ化 9">
            <a:extLst>
              <a:ext uri="{FF2B5EF4-FFF2-40B4-BE49-F238E27FC236}">
                <a16:creationId xmlns:a16="http://schemas.microsoft.com/office/drawing/2014/main" id="{FA0A4CA3-B1BF-140C-DE05-BA2D4D0EA567}"/>
              </a:ext>
            </a:extLst>
          </p:cNvPr>
          <p:cNvGrpSpPr/>
          <p:nvPr/>
        </p:nvGrpSpPr>
        <p:grpSpPr>
          <a:xfrm>
            <a:off x="264164" y="11617343"/>
            <a:ext cx="9072872" cy="1077218"/>
            <a:chOff x="264164" y="11571903"/>
            <a:chExt cx="9072872" cy="1077218"/>
          </a:xfrm>
        </p:grpSpPr>
        <p:sp>
          <p:nvSpPr>
            <p:cNvPr id="8" name="四角形: 角を丸くする 7">
              <a:extLst>
                <a:ext uri="{FF2B5EF4-FFF2-40B4-BE49-F238E27FC236}">
                  <a16:creationId xmlns:a16="http://schemas.microsoft.com/office/drawing/2014/main" id="{F19426F3-3BCB-639A-EFF6-FDF21AB8F2CF}"/>
                </a:ext>
              </a:extLst>
            </p:cNvPr>
            <p:cNvSpPr/>
            <p:nvPr/>
          </p:nvSpPr>
          <p:spPr>
            <a:xfrm>
              <a:off x="264164" y="11617766"/>
              <a:ext cx="9072872" cy="1031355"/>
            </a:xfrm>
            <a:prstGeom prst="roundRect">
              <a:avLst/>
            </a:prstGeom>
            <a:solidFill>
              <a:schemeClr val="accent2">
                <a:lumMod val="40000"/>
                <a:lumOff val="60000"/>
              </a:schemeClr>
            </a:solidFill>
            <a:ln w="57150">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F1C83230-0E4B-BA2F-9762-0B348029ED40}"/>
                </a:ext>
              </a:extLst>
            </p:cNvPr>
            <p:cNvSpPr txBox="1"/>
            <p:nvPr/>
          </p:nvSpPr>
          <p:spPr>
            <a:xfrm>
              <a:off x="510487" y="11571903"/>
              <a:ext cx="8614611" cy="1077218"/>
            </a:xfrm>
            <a:prstGeom prst="rect">
              <a:avLst/>
            </a:prstGeom>
            <a:noFill/>
          </p:spPr>
          <p:txBody>
            <a:bodyPr wrap="square" rtlCol="0">
              <a:spAutoFit/>
            </a:bodyPr>
            <a:lstStyle/>
            <a:p>
              <a:pPr algn="ctr"/>
              <a:r>
                <a:rPr lang="ja-JP" altLang="en-US" sz="3200" b="1" dirty="0">
                  <a:latin typeface="BIZ UDPゴシック" panose="020B0400000000000000" pitchFamily="50" charset="-128"/>
                  <a:ea typeface="BIZ UDPゴシック" panose="020B0400000000000000" pitchFamily="50" charset="-128"/>
                </a:rPr>
                <a:t>どの会場も誰でも見に来ることができます！</a:t>
              </a:r>
              <a:endParaRPr lang="en-US" altLang="ja-JP" sz="3200" b="1" dirty="0">
                <a:latin typeface="BIZ UDPゴシック" panose="020B0400000000000000" pitchFamily="50" charset="-128"/>
                <a:ea typeface="BIZ UDPゴシック" panose="020B0400000000000000" pitchFamily="50" charset="-128"/>
              </a:endParaRPr>
            </a:p>
            <a:p>
              <a:pPr algn="ctr"/>
              <a:r>
                <a:rPr lang="ja-JP" altLang="en-US" sz="3200" b="1" dirty="0">
                  <a:latin typeface="BIZ UDPゴシック" panose="020B0400000000000000" pitchFamily="50" charset="-128"/>
                  <a:ea typeface="BIZ UDPゴシック" panose="020B0400000000000000" pitchFamily="50" charset="-128"/>
                </a:rPr>
                <a:t>希望者は各学科の執行委員に申し出てください。</a:t>
              </a:r>
              <a:endParaRPr lang="en-US" altLang="ja-JP" sz="3200" b="1" dirty="0">
                <a:latin typeface="BIZ UDPゴシック" panose="020B0400000000000000" pitchFamily="50" charset="-128"/>
                <a:ea typeface="BIZ UDPゴシック" panose="020B0400000000000000" pitchFamily="50" charset="-128"/>
              </a:endParaRPr>
            </a:p>
          </p:txBody>
        </p:sp>
      </p:grpSp>
      <p:sp>
        <p:nvSpPr>
          <p:cNvPr id="11" name="四角形: 角を丸くする 10">
            <a:extLst>
              <a:ext uri="{FF2B5EF4-FFF2-40B4-BE49-F238E27FC236}">
                <a16:creationId xmlns:a16="http://schemas.microsoft.com/office/drawing/2014/main" id="{19B9D580-74FF-786E-692F-785A31D37FB6}"/>
              </a:ext>
            </a:extLst>
          </p:cNvPr>
          <p:cNvSpPr/>
          <p:nvPr/>
        </p:nvSpPr>
        <p:spPr>
          <a:xfrm>
            <a:off x="6691750" y="1184257"/>
            <a:ext cx="2743113" cy="1014349"/>
          </a:xfrm>
          <a:prstGeom prst="roundRect">
            <a:avLst/>
          </a:prstGeom>
          <a:noFill/>
          <a:ln w="7620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2C9E5A93-B975-B691-16F7-AD7F8134F6DC}"/>
              </a:ext>
            </a:extLst>
          </p:cNvPr>
          <p:cNvSpPr txBox="1"/>
          <p:nvPr/>
        </p:nvSpPr>
        <p:spPr>
          <a:xfrm>
            <a:off x="6682326" y="1209632"/>
            <a:ext cx="2798718" cy="954107"/>
          </a:xfrm>
          <a:prstGeom prst="rect">
            <a:avLst/>
          </a:prstGeom>
          <a:noFill/>
        </p:spPr>
        <p:txBody>
          <a:bodyPr wrap="square" rtlCol="0">
            <a:spAutoFit/>
          </a:bodyPr>
          <a:lstStyle/>
          <a:p>
            <a:pPr algn="ctr"/>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月２９日（水）</a:t>
            </a:r>
            <a:endParaRPr lang="en-US" altLang="ja-JP" sz="2800" b="1" dirty="0">
              <a:latin typeface="BIZ UDPゴシック" panose="020B0400000000000000" pitchFamily="50" charset="-128"/>
              <a:ea typeface="BIZ UDPゴシック" panose="020B0400000000000000" pitchFamily="50" charset="-128"/>
            </a:endParaRPr>
          </a:p>
          <a:p>
            <a:pPr algn="ctr"/>
            <a:r>
              <a:rPr lang="ja-JP" altLang="en-US" sz="2800" b="1" dirty="0">
                <a:latin typeface="BIZ UDPゴシック" panose="020B0400000000000000" pitchFamily="50" charset="-128"/>
                <a:ea typeface="BIZ UDPゴシック" panose="020B0400000000000000" pitchFamily="50" charset="-128"/>
              </a:rPr>
              <a:t>１６：００～</a:t>
            </a:r>
          </a:p>
        </p:txBody>
      </p:sp>
    </p:spTree>
    <p:extLst>
      <p:ext uri="{BB962C8B-B14F-4D97-AF65-F5344CB8AC3E}">
        <p14:creationId xmlns:p14="http://schemas.microsoft.com/office/powerpoint/2010/main" val="19808418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3489</TotalTime>
  <Words>307</Words>
  <Application>Microsoft Office PowerPoint</Application>
  <PresentationFormat>A3 297x420 mm</PresentationFormat>
  <Paragraphs>57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HG創英角ﾎﾟｯﾌﾟ体</vt:lpstr>
      <vt:lpstr>UD デジタル 教科書体 NK-B</vt:lpstr>
      <vt:lpstr>游ゴシック</vt:lpstr>
      <vt:lpstr>Arial</vt:lpstr>
      <vt:lpstr>Calibri</vt:lpstr>
      <vt:lpstr>Calibri Light</vt:lpstr>
      <vt:lpstr>Office テーマ</vt:lpstr>
      <vt:lpstr>農ク新聞</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河村 倭</dc:creator>
  <cp:lastModifiedBy>岐阜県教育委員会</cp:lastModifiedBy>
  <cp:revision>42</cp:revision>
  <cp:lastPrinted>2025-01-23T10:13:58Z</cp:lastPrinted>
  <dcterms:created xsi:type="dcterms:W3CDTF">2023-07-11T11:58:42Z</dcterms:created>
  <dcterms:modified xsi:type="dcterms:W3CDTF">2025-01-23T10:14:02Z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24c30c7-6183-4bbf-8f5a-0619846ff2e2_Enabled">
    <vt:lpwstr>true</vt:lpwstr>
  </property>
  <property fmtid="{D5CDD505-2E9C-101B-9397-08002B2CF9AE}" pid="3" name="MSIP_Label_624c30c7-6183-4bbf-8f5a-0619846ff2e2_SetDate">
    <vt:lpwstr>2023-07-19T04:13:29Z</vt:lpwstr>
  </property>
  <property fmtid="{D5CDD505-2E9C-101B-9397-08002B2CF9AE}" pid="4" name="MSIP_Label_624c30c7-6183-4bbf-8f5a-0619846ff2e2_Method">
    <vt:lpwstr>Standard</vt:lpwstr>
  </property>
  <property fmtid="{D5CDD505-2E9C-101B-9397-08002B2CF9AE}" pid="5" name="MSIP_Label_624c30c7-6183-4bbf-8f5a-0619846ff2e2_Name">
    <vt:lpwstr>組織外公開</vt:lpwstr>
  </property>
  <property fmtid="{D5CDD505-2E9C-101B-9397-08002B2CF9AE}" pid="6" name="MSIP_Label_624c30c7-6183-4bbf-8f5a-0619846ff2e2_SiteId">
    <vt:lpwstr>2c12496b-3cf3-4d5b-b8fe-9b6a510058d9</vt:lpwstr>
  </property>
  <property fmtid="{D5CDD505-2E9C-101B-9397-08002B2CF9AE}" pid="7" name="MSIP_Label_624c30c7-6183-4bbf-8f5a-0619846ff2e2_ActionId">
    <vt:lpwstr>8a7d15dd-6987-4a92-b685-9be587d439bb</vt:lpwstr>
  </property>
  <property fmtid="{D5CDD505-2E9C-101B-9397-08002B2CF9AE}" pid="8" name="MSIP_Label_624c30c7-6183-4bbf-8f5a-0619846ff2e2_ContentBits">
    <vt:lpwstr>0</vt:lpwstr>
  </property>
</Properties>
</file>